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sldIdLst>
    <p:sldId id="256" r:id="rId2"/>
    <p:sldId id="257" r:id="rId3"/>
    <p:sldId id="282" r:id="rId4"/>
    <p:sldId id="281" r:id="rId5"/>
    <p:sldId id="274" r:id="rId6"/>
    <p:sldId id="275" r:id="rId7"/>
    <p:sldId id="276" r:id="rId8"/>
    <p:sldId id="277" r:id="rId9"/>
    <p:sldId id="278" r:id="rId10"/>
    <p:sldId id="283" r:id="rId11"/>
    <p:sldId id="284" r:id="rId12"/>
    <p:sldId id="285" r:id="rId13"/>
    <p:sldId id="279" r:id="rId14"/>
    <p:sldId id="286" r:id="rId15"/>
    <p:sldId id="258" r:id="rId16"/>
    <p:sldId id="271" r:id="rId17"/>
    <p:sldId id="273" r:id="rId1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01/09/1444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01/09/1444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01/09/1444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01/09/1444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01/09/1444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01/09/1444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01/09/1444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01/09/1444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01/09/1444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01/09/1444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0A0E-0E43-4AA3-B23A-3D744CBAF324}" type="datetimeFigureOut">
              <a:rPr lang="ar-IQ" smtClean="0"/>
              <a:t>01/09/1444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ED0A0E-0E43-4AA3-B23A-3D744CBAF324}" type="datetimeFigureOut">
              <a:rPr lang="ar-IQ" smtClean="0"/>
              <a:t>01/09/1444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0451B2-EBBA-43FE-9F1E-9D7D7325B6C9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561662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University of Basrah </a:t>
            </a:r>
            <a:b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College of Nursing</a:t>
            </a:r>
            <a:b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Health Promotion Course 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Fourth Year Students</a:t>
            </a:r>
            <a:b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First Semester</a:t>
            </a:r>
            <a:b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2022-2023 </a:t>
            </a:r>
            <a:b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ar-IQ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44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FF0000"/>
                </a:solidFill>
                <a:sym typeface="Symbol"/>
              </a:rPr>
              <a:t></a:t>
            </a:r>
            <a:r>
              <a:rPr lang="en-US" b="1" i="1" dirty="0">
                <a:solidFill>
                  <a:srgbClr val="FF0000"/>
                </a:solidFill>
              </a:rPr>
              <a:t> Health promotion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47260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200" i="1" dirty="0"/>
              <a:t>'' The science and art of helping people change their lifestyle to move toward a state of optimal health </a:t>
            </a:r>
            <a:r>
              <a:rPr lang="en-US" sz="3200" i="1" dirty="0" smtClean="0"/>
              <a:t>''.</a:t>
            </a:r>
            <a:endParaRPr lang="en-US" sz="3200" dirty="0"/>
          </a:p>
          <a:p>
            <a:pPr marL="0" indent="0" algn="l">
              <a:buNone/>
            </a:pPr>
            <a:r>
              <a:rPr lang="en-US" sz="3200" u="sng" dirty="0">
                <a:sym typeface="Symbol"/>
              </a:rPr>
              <a:t></a:t>
            </a:r>
            <a:r>
              <a:rPr lang="en-US" sz="3200" b="1" i="1" u="sng" dirty="0"/>
              <a:t> Strategies of Health Promotion</a:t>
            </a:r>
            <a:r>
              <a:rPr lang="en-US" sz="3200" b="1" i="1" u="sng" dirty="0" smtClean="0"/>
              <a:t>:</a:t>
            </a:r>
            <a:r>
              <a:rPr lang="ar-IQ" sz="3200" b="1" i="1" dirty="0"/>
              <a:t> </a:t>
            </a:r>
            <a:endParaRPr lang="en-US" sz="3200" dirty="0"/>
          </a:p>
          <a:p>
            <a:pPr marL="0" indent="0" algn="l">
              <a:buNone/>
            </a:pPr>
            <a:r>
              <a:rPr lang="en-US" sz="3200" dirty="0"/>
              <a:t>1. </a:t>
            </a:r>
            <a:r>
              <a:rPr lang="en-US" sz="3200" b="1" dirty="0">
                <a:solidFill>
                  <a:srgbClr val="FF0000"/>
                </a:solidFill>
              </a:rPr>
              <a:t>Educational: </a:t>
            </a:r>
            <a:r>
              <a:rPr lang="en-US" sz="3200" dirty="0"/>
              <a:t>To change beliefs, opinions and behaviors. </a:t>
            </a:r>
          </a:p>
          <a:p>
            <a:pPr marL="0" indent="0" algn="l">
              <a:buNone/>
            </a:pPr>
            <a:r>
              <a:rPr lang="en-US" sz="3200" dirty="0"/>
              <a:t>2. </a:t>
            </a:r>
            <a:r>
              <a:rPr lang="en-US" sz="3200" b="1" dirty="0">
                <a:solidFill>
                  <a:srgbClr val="FF0000"/>
                </a:solidFill>
              </a:rPr>
              <a:t>Policy: </a:t>
            </a:r>
            <a:r>
              <a:rPr lang="en-US" sz="3200" dirty="0"/>
              <a:t>To encourage healthy behavior and discourage unhealthy behavior </a:t>
            </a:r>
          </a:p>
          <a:p>
            <a:pPr marL="0" indent="0" algn="l">
              <a:buNone/>
            </a:pPr>
            <a:r>
              <a:rPr lang="en-US" sz="3200" dirty="0"/>
              <a:t>3. </a:t>
            </a:r>
            <a:r>
              <a:rPr lang="en-US" sz="3200" b="1" dirty="0">
                <a:solidFill>
                  <a:srgbClr val="FF0000"/>
                </a:solidFill>
              </a:rPr>
              <a:t>Environmental: </a:t>
            </a:r>
            <a:r>
              <a:rPr lang="en-US" sz="3200" dirty="0"/>
              <a:t>To make the environment safe to encourage healthy behaviors.</a:t>
            </a:r>
          </a:p>
          <a:p>
            <a:pPr marL="0" indent="0" algn="l">
              <a:buNone/>
            </a:pP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22434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Autofit/>
          </a:bodyPr>
          <a:lstStyle/>
          <a:p>
            <a:r>
              <a:rPr lang="en-US" sz="4000" b="1" i="1" dirty="0">
                <a:sym typeface="Symbol"/>
              </a:rPr>
              <a:t></a:t>
            </a:r>
            <a:r>
              <a:rPr lang="en-US" sz="4000" b="1" i="1" dirty="0"/>
              <a:t> Why is health promotion important </a:t>
            </a:r>
            <a:r>
              <a:rPr lang="en-US" sz="4000" b="1" i="1" dirty="0" smtClean="0"/>
              <a:t>?</a:t>
            </a:r>
            <a:endParaRPr lang="ar-IQ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556792"/>
            <a:ext cx="8373616" cy="5184576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200" dirty="0"/>
              <a:t>1/ Health promotion </a:t>
            </a:r>
            <a:r>
              <a:rPr lang="en-US" sz="3200" dirty="0">
                <a:solidFill>
                  <a:srgbClr val="FF0000"/>
                </a:solidFill>
              </a:rPr>
              <a:t>improves the health </a:t>
            </a:r>
            <a:r>
              <a:rPr lang="en-US" sz="3200" dirty="0"/>
              <a:t>status of individuals, families, communities, and the nation</a:t>
            </a:r>
            <a:r>
              <a:rPr lang="en-US" sz="3200" dirty="0" smtClean="0"/>
              <a:t>.</a:t>
            </a:r>
            <a:r>
              <a:rPr lang="en-US" sz="3200" dirty="0"/>
              <a:t> </a:t>
            </a:r>
          </a:p>
          <a:p>
            <a:pPr marL="0" indent="0" algn="l">
              <a:buNone/>
            </a:pPr>
            <a:r>
              <a:rPr lang="en-US" sz="3200" dirty="0"/>
              <a:t>2/ Health promotion </a:t>
            </a:r>
            <a:r>
              <a:rPr lang="en-US" sz="3200" dirty="0">
                <a:solidFill>
                  <a:srgbClr val="FF0000"/>
                </a:solidFill>
              </a:rPr>
              <a:t>enhances the quality of life </a:t>
            </a:r>
            <a:r>
              <a:rPr lang="en-US" sz="3200" dirty="0"/>
              <a:t>for all people</a:t>
            </a:r>
            <a:r>
              <a:rPr lang="en-US" sz="3200" dirty="0" smtClean="0"/>
              <a:t>.</a:t>
            </a:r>
            <a:r>
              <a:rPr lang="en-US" sz="3200" dirty="0"/>
              <a:t> </a:t>
            </a:r>
          </a:p>
          <a:p>
            <a:pPr marL="0" indent="0" algn="l">
              <a:buNone/>
            </a:pPr>
            <a:r>
              <a:rPr lang="en-US" sz="3200" dirty="0"/>
              <a:t>3/ Health promotion </a:t>
            </a:r>
            <a:r>
              <a:rPr lang="en-US" sz="3200" dirty="0">
                <a:solidFill>
                  <a:srgbClr val="FF0000"/>
                </a:solidFill>
              </a:rPr>
              <a:t>reduces premature deaths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  <a:r>
              <a:rPr lang="en-US" sz="3200" dirty="0">
                <a:solidFill>
                  <a:srgbClr val="FF0000"/>
                </a:solidFill>
              </a:rPr>
              <a:t> </a:t>
            </a:r>
          </a:p>
          <a:p>
            <a:pPr marL="0" indent="0" algn="l">
              <a:buNone/>
            </a:pPr>
            <a:r>
              <a:rPr lang="en-US" sz="3200" dirty="0"/>
              <a:t>4/ By focusing on prevention, health promotion </a:t>
            </a:r>
            <a:r>
              <a:rPr lang="en-US" sz="3200" dirty="0">
                <a:solidFill>
                  <a:srgbClr val="FF0000"/>
                </a:solidFill>
              </a:rPr>
              <a:t>reduces the costs </a:t>
            </a:r>
            <a:r>
              <a:rPr lang="en-US" sz="3200" dirty="0"/>
              <a:t>that would spend on medical treatment.</a:t>
            </a:r>
          </a:p>
          <a:p>
            <a:pPr marL="0" indent="0" algn="l">
              <a:buNone/>
            </a:pP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206884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Autofit/>
          </a:bodyPr>
          <a:lstStyle/>
          <a:p>
            <a:r>
              <a:rPr lang="en-US" sz="4000" b="1" u="sng" dirty="0">
                <a:sym typeface="Symbol"/>
              </a:rPr>
              <a:t></a:t>
            </a:r>
            <a:r>
              <a:rPr lang="en-US" sz="4000" b="1" i="1" u="sng" dirty="0"/>
              <a:t> Sites for health promotion activities </a:t>
            </a:r>
            <a:r>
              <a:rPr lang="en-US" sz="4000" b="1" i="1" u="sng" dirty="0" smtClean="0"/>
              <a:t>:</a:t>
            </a:r>
            <a:endParaRPr lang="ar-IQ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700808"/>
            <a:ext cx="8496944" cy="4896544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4000" dirty="0"/>
              <a:t>1 –  </a:t>
            </a:r>
            <a:r>
              <a:rPr lang="en-US" sz="4000" dirty="0" smtClean="0"/>
              <a:t>Home.</a:t>
            </a:r>
            <a:r>
              <a:rPr lang="en-US" sz="4000" dirty="0"/>
              <a:t> </a:t>
            </a:r>
          </a:p>
          <a:p>
            <a:pPr marL="0" indent="0" algn="l">
              <a:buNone/>
            </a:pPr>
            <a:r>
              <a:rPr lang="en-US" sz="4000" dirty="0"/>
              <a:t>2 –  Community setting.  </a:t>
            </a:r>
          </a:p>
          <a:p>
            <a:pPr marL="0" indent="0" algn="l">
              <a:buNone/>
            </a:pPr>
            <a:r>
              <a:rPr lang="en-US" sz="4000" dirty="0"/>
              <a:t>3 –  Schools.  </a:t>
            </a:r>
          </a:p>
          <a:p>
            <a:pPr marL="0" indent="0" algn="l">
              <a:buNone/>
            </a:pPr>
            <a:r>
              <a:rPr lang="en-US" sz="4000" dirty="0"/>
              <a:t>4 –  Hospitals.  </a:t>
            </a:r>
          </a:p>
          <a:p>
            <a:pPr marL="0" indent="0" algn="l">
              <a:buNone/>
            </a:pPr>
            <a:r>
              <a:rPr lang="en-US" sz="4000" dirty="0"/>
              <a:t>5 –  Workplace.</a:t>
            </a:r>
          </a:p>
          <a:p>
            <a:pPr marL="0" indent="0" algn="l">
              <a:buNone/>
            </a:pP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2124308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Autofit/>
          </a:bodyPr>
          <a:lstStyle/>
          <a:p>
            <a:r>
              <a:rPr lang="en-US" sz="4400" b="1" i="1" dirty="0"/>
              <a:t> Involvement in Public Health </a:t>
            </a:r>
            <a:r>
              <a:rPr lang="ar-IQ" sz="4400" b="1" dirty="0" smtClean="0"/>
              <a:t>•</a:t>
            </a:r>
            <a:endParaRPr lang="ar-IQ" sz="4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256584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3200" dirty="0">
                <a:solidFill>
                  <a:srgbClr val="FF0000"/>
                </a:solidFill>
              </a:rPr>
              <a:t>There are three levels of involvement in public </a:t>
            </a:r>
            <a:r>
              <a:rPr lang="en-US" sz="3200" dirty="0" smtClean="0">
                <a:solidFill>
                  <a:srgbClr val="FF0000"/>
                </a:solidFill>
              </a:rPr>
              <a:t>health:</a:t>
            </a:r>
            <a:endParaRPr lang="en-US" sz="3200" dirty="0">
              <a:solidFill>
                <a:srgbClr val="FF0000"/>
              </a:solidFill>
            </a:endParaRPr>
          </a:p>
          <a:p>
            <a:pPr marL="0" indent="0" algn="l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                                                                                   </a:t>
            </a:r>
            <a:r>
              <a:rPr lang="en-US" sz="3200" dirty="0" smtClean="0">
                <a:latin typeface="+mj-lt"/>
              </a:rPr>
              <a:t>1</a:t>
            </a:r>
            <a:r>
              <a:rPr lang="en-US" sz="3200" dirty="0">
                <a:latin typeface="+mj-lt"/>
              </a:rPr>
              <a:t>. </a:t>
            </a:r>
            <a:r>
              <a:rPr lang="en-US" sz="3200" dirty="0"/>
              <a:t>Teachers, social workers, voluntary sector staff and health workers all have a role in health improvement. </a:t>
            </a:r>
            <a:r>
              <a:rPr lang="en-US" sz="3200" dirty="0" smtClean="0"/>
              <a:t>                                                          They </a:t>
            </a:r>
            <a:r>
              <a:rPr lang="en-US" sz="3200" dirty="0"/>
              <a:t>need to adopt a public health mind set and appreciate how their work can make a difference to health and wellbeing, and where more specialist support can be obtained locally. </a:t>
            </a:r>
          </a:p>
          <a:p>
            <a:pPr marL="0" indent="0" algn="l">
              <a:buNone/>
            </a:pP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3164477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43688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2.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A smaller number of hands-on public health professionals, such as health visitors and environmental health officers, who spend a major part, or all, of their time in public health practice working with communities and groups. </a:t>
            </a:r>
            <a:endParaRPr lang="ar-IQ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3456384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800" dirty="0">
                <a:latin typeface="+mj-lt"/>
              </a:rPr>
              <a:t>3. </a:t>
            </a:r>
            <a:r>
              <a:rPr lang="en-US" sz="2800" dirty="0"/>
              <a:t>A still smaller group of public health specialists from medical and other professional backgrounds, who work at a senior level with responsibility to manage strategic change and lead public health initiatives. This group includes health promotion specialists and medically qualified public health doctors.</a:t>
            </a:r>
          </a:p>
          <a:p>
            <a:pPr marL="0" indent="0" algn="l">
              <a:buNone/>
            </a:pP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719389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/>
              <a:t>O</a:t>
            </a:r>
            <a:r>
              <a:rPr lang="en-US" sz="4000" b="1" dirty="0" smtClean="0"/>
              <a:t>bjectives</a:t>
            </a:r>
            <a:endParaRPr lang="ar-IQ" sz="40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At the end of this lecture, you will be able to:</a:t>
            </a:r>
          </a:p>
          <a:p>
            <a:pPr marL="0" indent="0" algn="l" rtl="0">
              <a:buNone/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 rtl="0">
              <a:buAutoNum type="arabicPeriod"/>
            </a:pPr>
            <a:r>
              <a:rPr lang="en-US" sz="3200" b="1" i="1" dirty="0" smtClean="0">
                <a:cs typeface="Times New Roman" pitchFamily="18" charset="0"/>
              </a:rPr>
              <a:t>Define the </a:t>
            </a:r>
            <a:r>
              <a:rPr lang="en-US" sz="3200" b="1" i="1" dirty="0"/>
              <a:t>Health education </a:t>
            </a:r>
            <a:r>
              <a:rPr lang="en-US" sz="3200" b="1" i="1" dirty="0" smtClean="0"/>
              <a:t>and Promotion.</a:t>
            </a:r>
            <a:endParaRPr lang="en-US" sz="3200" b="1" i="1" dirty="0" smtClean="0">
              <a:cs typeface="Times New Roman" pitchFamily="18" charset="0"/>
            </a:endParaRPr>
          </a:p>
          <a:p>
            <a:pPr marL="514350" indent="-514350" algn="l" rtl="0">
              <a:buAutoNum type="arabicPeriod"/>
            </a:pPr>
            <a:r>
              <a:rPr lang="en-US" sz="3200" b="1" i="1" dirty="0" smtClean="0">
                <a:solidFill>
                  <a:prstClr val="black"/>
                </a:solidFill>
                <a:ea typeface="Times New Roman"/>
                <a:cs typeface="Times New Roman" pitchFamily="18" charset="0"/>
              </a:rPr>
              <a:t>Discuss </a:t>
            </a:r>
            <a:r>
              <a:rPr lang="en-US" sz="3200" b="1" i="1" dirty="0"/>
              <a:t>Domains of </a:t>
            </a:r>
            <a:r>
              <a:rPr lang="en-US" sz="3200" b="1" i="1" dirty="0" smtClean="0"/>
              <a:t>learning.</a:t>
            </a:r>
            <a:endParaRPr lang="en-US" sz="3200" b="1" i="1" dirty="0" smtClean="0">
              <a:solidFill>
                <a:prstClr val="black"/>
              </a:solidFill>
              <a:ea typeface="Times New Roman"/>
              <a:cs typeface="Times New Roman" pitchFamily="18" charset="0"/>
            </a:endParaRPr>
          </a:p>
          <a:p>
            <a:pPr marL="514350" indent="-514350" algn="l" rtl="0">
              <a:buAutoNum type="arabicPeriod"/>
            </a:pPr>
            <a:r>
              <a:rPr lang="en-US" sz="3200" b="1" i="1" dirty="0" smtClean="0">
                <a:solidFill>
                  <a:prstClr val="black"/>
                </a:solidFill>
                <a:ea typeface="Times New Roman"/>
                <a:cs typeface="Times New Roman" pitchFamily="18" charset="0"/>
              </a:rPr>
              <a:t>Important of Health promotion.</a:t>
            </a:r>
          </a:p>
          <a:p>
            <a:pPr marL="514350" indent="-514350" algn="l" rtl="0">
              <a:buAutoNum type="arabicPeriod"/>
            </a:pPr>
            <a:endParaRPr lang="ar-IQ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176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Test yourself</a:t>
            </a:r>
            <a:endParaRPr lang="ar-IQ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0">
              <a:buNone/>
            </a:pPr>
            <a:endParaRPr lang="en-US" sz="3200" b="1" i="1" dirty="0" smtClean="0">
              <a:latin typeface="+mj-lt"/>
              <a:cs typeface="Times New Roman" pitchFamily="18" charset="0"/>
            </a:endParaRPr>
          </a:p>
          <a:p>
            <a:pPr marL="0" indent="0" algn="just" rtl="0">
              <a:buNone/>
            </a:pPr>
            <a:r>
              <a:rPr lang="en-US" sz="3200" b="1" i="1" dirty="0" smtClean="0">
                <a:latin typeface="+mj-lt"/>
                <a:cs typeface="Times New Roman" pitchFamily="18" charset="0"/>
              </a:rPr>
              <a:t>Q1/</a:t>
            </a:r>
            <a:r>
              <a:rPr lang="en-US" sz="3200" b="1" i="1" dirty="0">
                <a:latin typeface="+mj-lt"/>
              </a:rPr>
              <a:t> </a:t>
            </a:r>
            <a:r>
              <a:rPr lang="en-US" sz="3200" b="1" i="1" dirty="0" smtClean="0">
                <a:latin typeface="+mj-lt"/>
              </a:rPr>
              <a:t>Enumerate the stages of Psychomotor </a:t>
            </a:r>
            <a:r>
              <a:rPr lang="en-US" sz="3200" b="1" i="1" dirty="0">
                <a:latin typeface="+mj-lt"/>
              </a:rPr>
              <a:t>Domain</a:t>
            </a:r>
            <a:r>
              <a:rPr lang="en-US" sz="3200" b="1" i="1" dirty="0" smtClean="0">
                <a:latin typeface="+mj-lt"/>
                <a:cs typeface="Times New Roman" pitchFamily="18" charset="0"/>
              </a:rPr>
              <a:t> ? </a:t>
            </a:r>
          </a:p>
          <a:p>
            <a:pPr marL="0" indent="0" algn="just" rtl="0">
              <a:buNone/>
            </a:pPr>
            <a:endParaRPr lang="en-US" sz="3200" b="1" i="1" dirty="0">
              <a:latin typeface="+mj-lt"/>
              <a:ea typeface="Times New Roman"/>
              <a:cs typeface="Times New Roman" pitchFamily="18" charset="0"/>
            </a:endParaRPr>
          </a:p>
          <a:p>
            <a:pPr marL="0" indent="0" algn="just" rtl="0">
              <a:buNone/>
            </a:pPr>
            <a:r>
              <a:rPr lang="en-US" sz="3200" b="1" i="1" dirty="0" smtClean="0">
                <a:latin typeface="+mj-lt"/>
                <a:ea typeface="Times New Roman"/>
                <a:cs typeface="Times New Roman" pitchFamily="18" charset="0"/>
              </a:rPr>
              <a:t>Q2/ </a:t>
            </a:r>
            <a:r>
              <a:rPr lang="en-US" sz="3200" b="1" i="1" dirty="0" smtClean="0">
                <a:latin typeface="+mj-lt"/>
                <a:sym typeface="Symbol"/>
              </a:rPr>
              <a:t>What are the </a:t>
            </a:r>
            <a:r>
              <a:rPr lang="en-US" sz="3200" b="1" i="1" dirty="0" smtClean="0">
                <a:latin typeface="+mj-lt"/>
              </a:rPr>
              <a:t> </a:t>
            </a:r>
            <a:r>
              <a:rPr lang="en-US" sz="3200" b="1" i="1" dirty="0">
                <a:latin typeface="+mj-lt"/>
              </a:rPr>
              <a:t>Strategies of Health </a:t>
            </a:r>
            <a:r>
              <a:rPr lang="en-US" sz="3200" b="1" i="1" dirty="0" smtClean="0">
                <a:latin typeface="+mj-lt"/>
              </a:rPr>
              <a:t>Promotion ?</a:t>
            </a:r>
            <a:endParaRPr lang="en-US" sz="3200" b="1" i="1" dirty="0">
              <a:latin typeface="+mj-lt"/>
              <a:ea typeface="Times New Roman"/>
            </a:endParaRPr>
          </a:p>
          <a:p>
            <a:pPr marL="0" indent="0" algn="just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rtl="0">
              <a:buNone/>
            </a:pP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568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The End --- Thank you a lot</a:t>
            </a:r>
            <a:endParaRPr lang="ar-IQ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IQ" dirty="0"/>
          </a:p>
        </p:txBody>
      </p:sp>
      <p:pic>
        <p:nvPicPr>
          <p:cNvPr id="1026" name="Picture 2" descr="F:\ALL\كلشي و كلاشي\1380378_671831956182488_150690905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88840"/>
            <a:ext cx="8280920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431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Lecture no.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4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0">
              <a:buNone/>
            </a:pPr>
            <a:endParaRPr lang="en-US" sz="4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rtl="0">
              <a:buNone/>
            </a:pPr>
            <a:r>
              <a:rPr lang="en-US" sz="5400" b="1" i="1" dirty="0">
                <a:solidFill>
                  <a:srgbClr val="FF0000"/>
                </a:solidFill>
              </a:rPr>
              <a:t>Health </a:t>
            </a:r>
            <a:r>
              <a:rPr lang="en-US" sz="5400" b="1" i="1" dirty="0" smtClean="0">
                <a:solidFill>
                  <a:srgbClr val="FF0000"/>
                </a:solidFill>
              </a:rPr>
              <a:t>Education </a:t>
            </a:r>
            <a:endParaRPr lang="en-US" sz="5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rtl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Lecturer </a:t>
            </a:r>
          </a:p>
          <a:p>
            <a:pPr marL="0" indent="0" algn="ctr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Firas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Jasim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(MBChB-ABMS-FM)</a:t>
            </a:r>
          </a:p>
          <a:p>
            <a:pPr marL="0" indent="0" algn="ctr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Mar.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2023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27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en-US" b="1" i="1" dirty="0"/>
              <a:t>Health education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200" dirty="0" smtClean="0">
                <a:latin typeface="Arial"/>
                <a:ea typeface="Times New Roman"/>
              </a:rPr>
              <a:t>- </a:t>
            </a:r>
            <a:r>
              <a:rPr lang="en-US" sz="3200" dirty="0">
                <a:latin typeface="Arial"/>
                <a:ea typeface="Times New Roman"/>
              </a:rPr>
              <a:t>Health education is a process that informs, motivates, and help to adopt and maintain healthy practice and lifestyles, advocates environmental changes as needed to facilitate this goal.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 algn="l">
              <a:buNone/>
            </a:pPr>
            <a:r>
              <a:rPr lang="en-US" sz="3200" dirty="0" smtClean="0">
                <a:latin typeface="Arial"/>
                <a:ea typeface="Times New Roman"/>
              </a:rPr>
              <a:t>- </a:t>
            </a:r>
            <a:r>
              <a:rPr lang="en-US" sz="3200" dirty="0">
                <a:latin typeface="Arial"/>
                <a:ea typeface="Times New Roman"/>
              </a:rPr>
              <a:t>It can be defined as the principle by which individuals and groups of people learn to behave in a manner conducive to the promotion, maintenance, or restoration of health. 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38657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508888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- Health education is any combination of learning experiences designed to help individuals and communities improve their health, by increasing their knowledge or influencing their attitudes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 </a:t>
            </a:r>
            <a:endParaRPr lang="ar-IQ" sz="3200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3039616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200" dirty="0"/>
              <a:t>- The goal of all teaching is learning. </a:t>
            </a:r>
            <a:r>
              <a:rPr lang="en-US" sz="3200" b="1" dirty="0">
                <a:solidFill>
                  <a:srgbClr val="FF0000"/>
                </a:solidFill>
              </a:rPr>
              <a:t>Learning</a:t>
            </a:r>
            <a:r>
              <a:rPr lang="en-US" sz="3200" dirty="0"/>
              <a:t> is defined as</a:t>
            </a:r>
            <a:r>
              <a:rPr lang="en-US" sz="3200" b="1" i="1" dirty="0"/>
              <a:t>" a process resulting in some modification of relatively permanent of the behavior, i.e. way of thinking, feelings, doing of the learner".</a:t>
            </a:r>
            <a:r>
              <a:rPr lang="en-US" sz="3200" dirty="0"/>
              <a:t> </a:t>
            </a:r>
          </a:p>
          <a:p>
            <a:pPr algn="l"/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257631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US" sz="4900" dirty="0">
                <a:sym typeface="Symbol"/>
              </a:rPr>
              <a:t></a:t>
            </a:r>
            <a:r>
              <a:rPr lang="en-US" sz="4900" dirty="0"/>
              <a:t> </a:t>
            </a:r>
            <a:r>
              <a:rPr lang="en-US" sz="4900" b="1" i="1" dirty="0"/>
              <a:t>Domains of </a:t>
            </a:r>
            <a:r>
              <a:rPr lang="en-US" sz="4900" b="1" i="1" dirty="0" smtClean="0"/>
              <a:t>learning:</a:t>
            </a:r>
            <a:r>
              <a:rPr lang="en-US" sz="4900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3600" b="1" i="1" dirty="0">
                <a:solidFill>
                  <a:srgbClr val="FF0000"/>
                </a:solidFill>
                <a:latin typeface="Arial"/>
                <a:ea typeface="Times New Roman"/>
              </a:rPr>
              <a:t> 1.. Cognitive Domain </a:t>
            </a:r>
            <a:endParaRPr lang="en-US" sz="3200" b="1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0" indent="0" algn="l">
              <a:buNone/>
            </a:pPr>
            <a:r>
              <a:rPr lang="en-US" sz="3600" dirty="0">
                <a:latin typeface="Arial"/>
                <a:ea typeface="Times New Roman"/>
              </a:rPr>
              <a:t> </a:t>
            </a:r>
            <a:endParaRPr lang="en-US" sz="3200" dirty="0">
              <a:latin typeface="Times New Roman"/>
              <a:ea typeface="Times New Roman"/>
            </a:endParaRPr>
          </a:p>
          <a:p>
            <a:pPr marL="0" indent="0" algn="l">
              <a:buNone/>
            </a:pPr>
            <a:r>
              <a:rPr lang="en-US" sz="3600" dirty="0">
                <a:latin typeface="Arial"/>
                <a:ea typeface="Times New Roman"/>
              </a:rPr>
              <a:t>The cognitive domain deals with </a:t>
            </a:r>
            <a:r>
              <a:rPr lang="en-US" sz="3600" dirty="0" smtClean="0">
                <a:latin typeface="Arial"/>
                <a:ea typeface="Times New Roman"/>
              </a:rPr>
              <a:t>the     " recall " </a:t>
            </a:r>
            <a:r>
              <a:rPr lang="en-US" sz="3600" dirty="0">
                <a:latin typeface="Arial"/>
                <a:ea typeface="Times New Roman"/>
              </a:rPr>
              <a:t>or recognition of knowledge and the development of intellectual abilities and skills.</a:t>
            </a:r>
            <a:endParaRPr lang="en-US" sz="3200" dirty="0">
              <a:latin typeface="Times New Roman"/>
              <a:ea typeface="Times New Roman"/>
            </a:endParaRPr>
          </a:p>
          <a:p>
            <a:pPr marL="0" indent="0" algn="l">
              <a:buNone/>
            </a:pP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235431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 </a:t>
            </a:r>
            <a:r>
              <a:rPr lang="en-US" b="1" i="1" dirty="0">
                <a:solidFill>
                  <a:srgbClr val="FF0000"/>
                </a:solidFill>
              </a:rPr>
              <a:t>2.. Affective Domain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504056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ar-IQ" sz="3200" dirty="0" smtClean="0"/>
              <a:t>	</a:t>
            </a:r>
            <a:r>
              <a:rPr lang="en-US" sz="3200" dirty="0" smtClean="0"/>
              <a:t>  This </a:t>
            </a:r>
            <a:r>
              <a:rPr lang="en-US" sz="3200" dirty="0"/>
              <a:t>domain describes changes </a:t>
            </a:r>
            <a:r>
              <a:rPr lang="en-US" sz="3200" dirty="0" smtClean="0"/>
              <a:t>in attitudes</a:t>
            </a:r>
            <a:r>
              <a:rPr lang="en-US" sz="3200" dirty="0"/>
              <a:t>, values, and appreciation</a:t>
            </a:r>
            <a:r>
              <a:rPr lang="en-US" sz="3200" dirty="0" smtClean="0"/>
              <a:t>.                                                                                                                                                                      In </a:t>
            </a:r>
            <a:r>
              <a:rPr lang="en-US" sz="3200" dirty="0"/>
              <a:t>affective domain nurses influence what clients and families think, value, and feel</a:t>
            </a:r>
            <a:r>
              <a:rPr lang="en-US" sz="3200" dirty="0" smtClean="0"/>
              <a:t>.                          </a:t>
            </a:r>
          </a:p>
          <a:p>
            <a:pPr marL="0" indent="0" algn="l">
              <a:buNone/>
            </a:pPr>
            <a:r>
              <a:rPr lang="en-US" sz="3200" dirty="0" smtClean="0"/>
              <a:t>   It </a:t>
            </a:r>
            <a:r>
              <a:rPr lang="en-US" sz="3200" dirty="0"/>
              <a:t>is difficult to change deep seated values, attitude, beliefs, and interests. To make such changes, people need support and encouragement from those around them</a:t>
            </a:r>
            <a:r>
              <a:rPr lang="en-US" sz="3200" dirty="0" smtClean="0"/>
              <a:t>.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50557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 3.. Psychomotor Domain</a:t>
            </a:r>
            <a:r>
              <a:rPr lang="en-US" b="1" i="1" dirty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5112568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sz="3200" dirty="0"/>
              <a:t>This domain includes the performance of skills that require integration of mental and muscular ability.              </a:t>
            </a:r>
          </a:p>
          <a:p>
            <a:pPr marL="0" indent="0" algn="l">
              <a:buNone/>
            </a:pPr>
            <a:r>
              <a:rPr lang="en-US" sz="3200" dirty="0"/>
              <a:t>People pass through a series of changes </a:t>
            </a:r>
            <a:r>
              <a:rPr lang="en-US" sz="3200" dirty="0" smtClean="0"/>
              <a:t>before</a:t>
            </a:r>
            <a:r>
              <a:rPr lang="ar-IQ" sz="3200" dirty="0" smtClean="0"/>
              <a:t> </a:t>
            </a:r>
            <a:r>
              <a:rPr lang="en-US" sz="3200" dirty="0" smtClean="0"/>
              <a:t>they </a:t>
            </a:r>
            <a:r>
              <a:rPr lang="en-US" sz="3200" dirty="0"/>
              <a:t>adopt a new practice</a:t>
            </a:r>
            <a:r>
              <a:rPr lang="en-US" sz="3200" dirty="0" smtClean="0"/>
              <a:t>.</a:t>
            </a:r>
            <a:r>
              <a:rPr lang="ar-IQ" sz="3200" dirty="0"/>
              <a:t> </a:t>
            </a:r>
            <a:endParaRPr lang="en-US" sz="3200" dirty="0"/>
          </a:p>
          <a:p>
            <a:pPr marL="0" indent="0" algn="l">
              <a:buNone/>
            </a:pPr>
            <a:r>
              <a:rPr lang="en-US" sz="4000" b="1" i="1" u="sng" dirty="0" smtClean="0">
                <a:solidFill>
                  <a:srgbClr val="FF0000"/>
                </a:solidFill>
              </a:rPr>
              <a:t>A</a:t>
            </a:r>
            <a:r>
              <a:rPr lang="en-US" sz="4000" b="1" i="1" u="sng" dirty="0">
                <a:solidFill>
                  <a:srgbClr val="FF0000"/>
                </a:solidFill>
              </a:rPr>
              <a:t>. </a:t>
            </a:r>
            <a:r>
              <a:rPr lang="en-US" sz="4000" i="1" u="sng" dirty="0">
                <a:solidFill>
                  <a:srgbClr val="FF0000"/>
                </a:solidFill>
              </a:rPr>
              <a:t>Stage of Awareness </a:t>
            </a:r>
            <a:endParaRPr lang="en-US" sz="4000" dirty="0">
              <a:solidFill>
                <a:srgbClr val="FF0000"/>
              </a:solidFill>
            </a:endParaRPr>
          </a:p>
          <a:p>
            <a:pPr marL="0" indent="0" algn="l">
              <a:buNone/>
            </a:pPr>
            <a:r>
              <a:rPr lang="en-US" sz="3200" dirty="0"/>
              <a:t>At this stage the person come to know about new idea or practice. He has only a general information about it and knows little about its usefulness. </a:t>
            </a:r>
          </a:p>
          <a:p>
            <a:pPr marL="0" indent="0" algn="l">
              <a:buNone/>
            </a:pP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64065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704088"/>
            <a:ext cx="8363272" cy="996720"/>
          </a:xfrm>
        </p:spPr>
        <p:txBody>
          <a:bodyPr>
            <a:noAutofit/>
          </a:bodyPr>
          <a:lstStyle/>
          <a:p>
            <a:r>
              <a:rPr lang="en-US" sz="4000" b="1" i="1" u="sng" dirty="0">
                <a:solidFill>
                  <a:srgbClr val="FF0000"/>
                </a:solidFill>
                <a:latin typeface="+mn-lt"/>
              </a:rPr>
              <a:t>B.</a:t>
            </a:r>
            <a:r>
              <a:rPr lang="en-US" sz="4000" i="1" u="sng" dirty="0">
                <a:solidFill>
                  <a:srgbClr val="FF0000"/>
                </a:solidFill>
                <a:latin typeface="+mn-lt"/>
              </a:rPr>
              <a:t> Stage of Interest</a:t>
            </a:r>
            <a:r>
              <a:rPr lang="en-US" sz="4000" i="1" u="sng" dirty="0">
                <a:solidFill>
                  <a:srgbClr val="FF0000"/>
                </a:solidFill>
              </a:rPr>
              <a:t> </a:t>
            </a:r>
            <a:endParaRPr lang="ar-IQ" sz="40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504056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3200" dirty="0"/>
              <a:t>In this stage the person seeks more information, he is willing to listen or read or learn more about it. </a:t>
            </a:r>
          </a:p>
          <a:p>
            <a:pPr marL="0" indent="0" algn="l">
              <a:buNone/>
            </a:pPr>
            <a:r>
              <a:rPr lang="en-US" sz="4000" b="1" i="1" u="sng" dirty="0">
                <a:solidFill>
                  <a:srgbClr val="FF0000"/>
                </a:solidFill>
              </a:rPr>
              <a:t>C. </a:t>
            </a:r>
            <a:r>
              <a:rPr lang="en-US" sz="4000" i="1" u="sng" dirty="0">
                <a:solidFill>
                  <a:srgbClr val="FF0000"/>
                </a:solidFill>
              </a:rPr>
              <a:t>Stage of Evaluation</a:t>
            </a:r>
            <a:r>
              <a:rPr lang="en-US" sz="3200" i="1" u="sng" dirty="0"/>
              <a:t> </a:t>
            </a:r>
            <a:endParaRPr lang="en-US" sz="3200" dirty="0"/>
          </a:p>
          <a:p>
            <a:pPr marL="0" indent="0" algn="l">
              <a:buNone/>
            </a:pPr>
            <a:r>
              <a:rPr lang="en-US" sz="3200" dirty="0"/>
              <a:t>During this stage the person weights the pros and cons of the practice and evaluates its usefulness to him and his family. It is a mental exercise results in decision to try or reject the practice. </a:t>
            </a:r>
          </a:p>
        </p:txBody>
      </p:sp>
    </p:spTree>
    <p:extLst>
      <p:ext uri="{BB962C8B-B14F-4D97-AF65-F5344CB8AC3E}">
        <p14:creationId xmlns:p14="http://schemas.microsoft.com/office/powerpoint/2010/main" val="273437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r>
              <a:rPr lang="en-US" sz="4000" b="1" i="1" u="sng" dirty="0">
                <a:solidFill>
                  <a:srgbClr val="FF0000"/>
                </a:solidFill>
              </a:rPr>
              <a:t>D. </a:t>
            </a:r>
            <a:r>
              <a:rPr lang="en-US" sz="4000" i="1" u="sng" dirty="0">
                <a:solidFill>
                  <a:srgbClr val="FF0000"/>
                </a:solidFill>
              </a:rPr>
              <a:t>Trial Stage </a:t>
            </a:r>
            <a:endParaRPr lang="ar-IQ" sz="4000" u="sng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4623792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US" sz="3900" dirty="0"/>
              <a:t>I</a:t>
            </a:r>
            <a:r>
              <a:rPr lang="en-US" sz="3900" dirty="0" smtClean="0"/>
              <a:t>n </a:t>
            </a:r>
            <a:r>
              <a:rPr lang="en-US" sz="3900" dirty="0"/>
              <a:t>this stage education is put in to practice. </a:t>
            </a:r>
          </a:p>
          <a:p>
            <a:pPr marL="0" indent="0" algn="l">
              <a:buNone/>
            </a:pPr>
            <a:r>
              <a:rPr lang="en-US" b="1" i="1" dirty="0"/>
              <a:t> </a:t>
            </a:r>
            <a:endParaRPr lang="en-US" dirty="0"/>
          </a:p>
          <a:p>
            <a:pPr marL="0" indent="0" algn="l">
              <a:buNone/>
            </a:pPr>
            <a:r>
              <a:rPr lang="en-US" sz="4000" b="1" i="1" u="sng" dirty="0">
                <a:solidFill>
                  <a:srgbClr val="FF0000"/>
                </a:solidFill>
              </a:rPr>
              <a:t>E.</a:t>
            </a:r>
            <a:r>
              <a:rPr lang="en-US" sz="4000" i="1" u="sng" dirty="0">
                <a:solidFill>
                  <a:srgbClr val="FF0000"/>
                </a:solidFill>
              </a:rPr>
              <a:t> Adoption Stage</a:t>
            </a:r>
            <a:r>
              <a:rPr lang="en-US" i="1" u="sng" dirty="0"/>
              <a:t> </a:t>
            </a:r>
            <a:endParaRPr lang="en-US" dirty="0"/>
          </a:p>
          <a:p>
            <a:pPr marL="0" indent="0" algn="l">
              <a:buNone/>
            </a:pPr>
            <a:r>
              <a:rPr lang="en-US" sz="3900" dirty="0"/>
              <a:t>At this stage person decides that new practice is good and </a:t>
            </a:r>
            <a:r>
              <a:rPr lang="en-US" sz="3900" dirty="0" smtClean="0"/>
              <a:t>adopts it. .                           </a:t>
            </a:r>
          </a:p>
          <a:p>
            <a:pPr marL="0" indent="0" algn="l">
              <a:buNone/>
            </a:pPr>
            <a:r>
              <a:rPr lang="en-US" sz="3900" dirty="0" smtClean="0"/>
              <a:t> </a:t>
            </a:r>
            <a:r>
              <a:rPr lang="en-US" sz="3900" dirty="0"/>
              <a:t>In a community, </a:t>
            </a:r>
            <a:r>
              <a:rPr lang="en-US" sz="3900" dirty="0" smtClean="0"/>
              <a:t> people </a:t>
            </a:r>
            <a:r>
              <a:rPr lang="en-US" sz="3900" dirty="0"/>
              <a:t>may be in different stages of the adoption process. </a:t>
            </a:r>
          </a:p>
          <a:p>
            <a:pPr marL="0" indent="0" algn="l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2239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216</TotalTime>
  <Words>575</Words>
  <Application>Microsoft Office PowerPoint</Application>
  <PresentationFormat>عرض على الشاشة (4:3)</PresentationFormat>
  <Paragraphs>70</Paragraphs>
  <Slides>17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26" baseType="lpstr">
      <vt:lpstr>Arial</vt:lpstr>
      <vt:lpstr>Calibri</vt:lpstr>
      <vt:lpstr>Constantia</vt:lpstr>
      <vt:lpstr>Majalla UI</vt:lpstr>
      <vt:lpstr>Symbol</vt:lpstr>
      <vt:lpstr>Times New Roman</vt:lpstr>
      <vt:lpstr>Traditional Arabic</vt:lpstr>
      <vt:lpstr>Wingdings 2</vt:lpstr>
      <vt:lpstr>تدفق</vt:lpstr>
      <vt:lpstr>University of Basrah  College of Nursing  Health Promotion Course   Fourth Year Students First Semester 2022-2023  </vt:lpstr>
      <vt:lpstr>عرض تقديمي في PowerPoint</vt:lpstr>
      <vt:lpstr>Health education </vt:lpstr>
      <vt:lpstr>- Health education is any combination of learning experiences designed to help individuals and communities improve their health, by increasing their knowledge or influencing their attitudes.  </vt:lpstr>
      <vt:lpstr> Domains of learning: </vt:lpstr>
      <vt:lpstr> 2.. Affective Domain </vt:lpstr>
      <vt:lpstr> 3.. Psychomotor Domain </vt:lpstr>
      <vt:lpstr>B. Stage of Interest </vt:lpstr>
      <vt:lpstr>D. Trial Stage </vt:lpstr>
      <vt:lpstr> Health promotion </vt:lpstr>
      <vt:lpstr> Why is health promotion important ?</vt:lpstr>
      <vt:lpstr> Sites for health promotion activities :</vt:lpstr>
      <vt:lpstr> Involvement in Public Health •</vt:lpstr>
      <vt:lpstr>2. A smaller number of hands-on public health professionals, such as health visitors and environmental health officers, who spend a major part, or all, of their time in public health practice working with communities and groups. </vt:lpstr>
      <vt:lpstr>Objectives</vt:lpstr>
      <vt:lpstr> Test yourself</vt:lpstr>
      <vt:lpstr>The End --- Thank you a lot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Basrah  College of Nursing  Health Promotion Course   Fourth Year Students First Semester 2022-2023</dc:title>
  <dc:creator>Hisham</dc:creator>
  <cp:lastModifiedBy>Maher</cp:lastModifiedBy>
  <cp:revision>26</cp:revision>
  <dcterms:created xsi:type="dcterms:W3CDTF">2022-09-17T06:54:58Z</dcterms:created>
  <dcterms:modified xsi:type="dcterms:W3CDTF">2023-03-22T06:41:36Z</dcterms:modified>
</cp:coreProperties>
</file>